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9" r:id="rId2"/>
    <p:sldId id="260" r:id="rId3"/>
    <p:sldId id="261" r:id="rId4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95" y="5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24418" y="1144589"/>
            <a:ext cx="10943167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016001" y="6418218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</a:rPr>
              <a:t> Subject  l  Author initials  l  22 April 2015 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6163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624419" y="1052513"/>
            <a:ext cx="10943167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624419" y="188913"/>
            <a:ext cx="1094316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title (2 lines max)</a:t>
            </a:r>
            <a:endParaRPr lang="en-GB" altLang="en-US" dirty="0" smtClean="0"/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624417" y="6400800"/>
            <a:ext cx="35983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CFF3644-1C11-477C-A5D5-3A3BC5CE8122}" type="slidenum">
              <a:rPr lang="de-DE" sz="900" smtClean="0">
                <a:solidFill>
                  <a:srgbClr val="000000"/>
                </a:solidFill>
              </a:rPr>
              <a:pPr eaLnBrk="1" hangingPunct="1"/>
              <a:t>‹#›</a:t>
            </a:fld>
            <a:endParaRPr lang="de-DE" sz="900" dirty="0">
              <a:solidFill>
                <a:srgbClr val="000000"/>
              </a:solidFill>
            </a:endParaRPr>
          </a:p>
        </p:txBody>
      </p:sp>
      <p:pic>
        <p:nvPicPr>
          <p:cNvPr id="11" name="Picture 10" descr="JCI_RGB.em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6136" y="6234113"/>
            <a:ext cx="146261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1"/>
          <p:cNvSpPr>
            <a:spLocks noGrp="1"/>
          </p:cNvSpPr>
          <p:nvPr>
            <p:ph type="body" idx="1"/>
          </p:nvPr>
        </p:nvSpPr>
        <p:spPr bwMode="auto">
          <a:xfrm>
            <a:off x="624419" y="1144589"/>
            <a:ext cx="10943165" cy="487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text (use indent for a higher bullet level)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13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016001" y="6418218"/>
            <a:ext cx="6333956" cy="1936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</a:rPr>
              <a:t> Subject  l  Author initials  l  22 April 2015 </a:t>
            </a:r>
            <a:endParaRPr lang="en-GB" dirty="0">
              <a:solidFill>
                <a:prstClr val="black"/>
              </a:solidFill>
            </a:endParaRPr>
          </a:p>
        </p:txBody>
      </p:sp>
      <p:grpSp>
        <p:nvGrpSpPr>
          <p:cNvPr id="2" name="Group 1"/>
          <p:cNvGrpSpPr/>
          <p:nvPr userDrawn="1"/>
        </p:nvGrpSpPr>
        <p:grpSpPr bwMode="white">
          <a:xfrm>
            <a:off x="4" y="-325436"/>
            <a:ext cx="12192000" cy="233362"/>
            <a:chOff x="3" y="-325436"/>
            <a:chExt cx="9144000" cy="233362"/>
          </a:xfrm>
        </p:grpSpPr>
        <p:sp>
          <p:nvSpPr>
            <p:cNvPr id="14" name="Rectangle 13"/>
            <p:cNvSpPr/>
            <p:nvPr userDrawn="1"/>
          </p:nvSpPr>
          <p:spPr bwMode="white">
            <a:xfrm rot="5400000">
              <a:off x="4455322" y="-4780754"/>
              <a:ext cx="233361" cy="9144000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prstClr val="white"/>
                </a:solidFill>
              </a:endParaRPr>
            </a:p>
          </p:txBody>
        </p:sp>
        <p:cxnSp>
          <p:nvCxnSpPr>
            <p:cNvPr id="15" name="Straight Connector 14"/>
            <p:cNvCxnSpPr/>
            <p:nvPr userDrawn="1"/>
          </p:nvCxnSpPr>
          <p:spPr bwMode="white">
            <a:xfrm rot="16200000" flipH="1">
              <a:off x="351632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 bwMode="white">
            <a:xfrm rot="16200000" flipH="1">
              <a:off x="8559007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 bwMode="white">
            <a:xfrm rot="16200000" flipH="1">
              <a:off x="4279900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 bwMode="white">
            <a:xfrm rot="16200000" flipH="1">
              <a:off x="4637089" y="-208755"/>
              <a:ext cx="2333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39"/>
          <p:cNvGrpSpPr>
            <a:grpSpLocks/>
          </p:cNvGrpSpPr>
          <p:nvPr userDrawn="1"/>
        </p:nvGrpSpPr>
        <p:grpSpPr bwMode="white">
          <a:xfrm>
            <a:off x="-753534" y="0"/>
            <a:ext cx="654051" cy="6865938"/>
            <a:chOff x="-565302" y="0"/>
            <a:chExt cx="490967" cy="6865432"/>
          </a:xfrm>
        </p:grpSpPr>
        <p:sp>
          <p:nvSpPr>
            <p:cNvPr id="20" name="Rectangle 19"/>
            <p:cNvSpPr/>
            <p:nvPr userDrawn="1"/>
          </p:nvSpPr>
          <p:spPr bwMode="white">
            <a:xfrm>
              <a:off x="-565302" y="0"/>
              <a:ext cx="490967" cy="6865432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1" name="Group 41"/>
            <p:cNvGrpSpPr>
              <a:grpSpLocks/>
            </p:cNvGrpSpPr>
            <p:nvPr userDrawn="1"/>
          </p:nvGrpSpPr>
          <p:grpSpPr bwMode="white">
            <a:xfrm>
              <a:off x="-307801" y="1143000"/>
              <a:ext cx="233465" cy="4572000"/>
              <a:chOff x="-361009" y="1143000"/>
              <a:chExt cx="286674" cy="4572000"/>
            </a:xfrm>
          </p:grpSpPr>
          <p:cxnSp>
            <p:nvCxnSpPr>
              <p:cNvPr id="36" name="Straight Connector 35"/>
              <p:cNvCxnSpPr/>
              <p:nvPr userDrawn="1"/>
            </p:nvCxnSpPr>
            <p:spPr bwMode="white">
              <a:xfrm flipH="1">
                <a:off x="-361132" y="5714579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 userDrawn="1"/>
            </p:nvCxnSpPr>
            <p:spPr bwMode="white">
              <a:xfrm flipH="1">
                <a:off x="-361132" y="4571663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 userDrawn="1"/>
            </p:nvCxnSpPr>
            <p:spPr bwMode="white">
              <a:xfrm flipH="1">
                <a:off x="-361132" y="2285832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 userDrawn="1"/>
            </p:nvCxnSpPr>
            <p:spPr bwMode="white">
              <a:xfrm flipH="1">
                <a:off x="-361132" y="1142916"/>
                <a:ext cx="2867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8"/>
            <p:cNvGrpSpPr>
              <a:grpSpLocks/>
            </p:cNvGrpSpPr>
            <p:nvPr userDrawn="1"/>
          </p:nvGrpSpPr>
          <p:grpSpPr bwMode="white">
            <a:xfrm>
              <a:off x="-307801" y="0"/>
              <a:ext cx="233466" cy="6865432"/>
              <a:chOff x="-564989" y="0"/>
              <a:chExt cx="490654" cy="6865432"/>
            </a:xfrm>
          </p:grpSpPr>
          <p:cxnSp>
            <p:nvCxnSpPr>
              <p:cNvPr id="30" name="Straight Connector 29"/>
              <p:cNvCxnSpPr/>
              <p:nvPr userDrawn="1"/>
            </p:nvCxnSpPr>
            <p:spPr bwMode="white">
              <a:xfrm flipH="1">
                <a:off x="-361508" y="0"/>
                <a:ext cx="28717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 userDrawn="1"/>
            </p:nvCxnSpPr>
            <p:spPr bwMode="white">
              <a:xfrm flipH="1">
                <a:off x="-565199" y="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 userDrawn="1"/>
            </p:nvCxnSpPr>
            <p:spPr bwMode="white">
              <a:xfrm flipH="1">
                <a:off x="-565199" y="171596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 userDrawn="1"/>
            </p:nvCxnSpPr>
            <p:spPr bwMode="white">
              <a:xfrm flipH="1">
                <a:off x="-565199" y="343351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 userDrawn="1"/>
            </p:nvCxnSpPr>
            <p:spPr bwMode="white">
              <a:xfrm flipH="1">
                <a:off x="-565199" y="5149470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 userDrawn="1"/>
            </p:nvCxnSpPr>
            <p:spPr bwMode="white">
              <a:xfrm flipH="1">
                <a:off x="-565199" y="6865432"/>
                <a:ext cx="49086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43"/>
            <p:cNvSpPr txBox="1">
              <a:spLocks noChangeArrowheads="1"/>
            </p:cNvSpPr>
            <p:nvPr userDrawn="1"/>
          </p:nvSpPr>
          <p:spPr bwMode="white">
            <a:xfrm>
              <a:off x="-537022" y="102862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 smtClean="0">
                  <a:solidFill>
                    <a:srgbClr val="A6A6A6"/>
                  </a:solidFill>
                  <a:cs typeface="Arial" charset="0"/>
                </a:rPr>
                <a:t>1/6</a:t>
              </a:r>
            </a:p>
          </p:txBody>
        </p:sp>
        <p:sp>
          <p:nvSpPr>
            <p:cNvPr id="24" name="TextBox 44"/>
            <p:cNvSpPr txBox="1">
              <a:spLocks noChangeArrowheads="1"/>
            </p:cNvSpPr>
            <p:nvPr userDrawn="1"/>
          </p:nvSpPr>
          <p:spPr bwMode="white">
            <a:xfrm>
              <a:off x="-537022" y="2182652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 smtClean="0">
                  <a:solidFill>
                    <a:srgbClr val="A6A6A6"/>
                  </a:solidFill>
                  <a:cs typeface="Arial" charset="0"/>
                </a:rPr>
                <a:t>2/6</a:t>
              </a:r>
            </a:p>
          </p:txBody>
        </p:sp>
        <p:sp>
          <p:nvSpPr>
            <p:cNvPr id="25" name="TextBox 45"/>
            <p:cNvSpPr txBox="1">
              <a:spLocks noChangeArrowheads="1"/>
            </p:cNvSpPr>
            <p:nvPr userDrawn="1"/>
          </p:nvSpPr>
          <p:spPr bwMode="white">
            <a:xfrm>
              <a:off x="-537022" y="4463721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 smtClean="0">
                  <a:solidFill>
                    <a:srgbClr val="A6A6A6"/>
                  </a:solidFill>
                  <a:cs typeface="Arial" charset="0"/>
                </a:rPr>
                <a:t>4/6</a:t>
              </a:r>
            </a:p>
          </p:txBody>
        </p:sp>
        <p:sp>
          <p:nvSpPr>
            <p:cNvPr id="26" name="TextBox 46"/>
            <p:cNvSpPr txBox="1">
              <a:spLocks noChangeArrowheads="1"/>
            </p:cNvSpPr>
            <p:nvPr userDrawn="1"/>
          </p:nvSpPr>
          <p:spPr bwMode="white">
            <a:xfrm>
              <a:off x="-537022" y="5601875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 smtClean="0">
                  <a:solidFill>
                    <a:srgbClr val="A6A6A6"/>
                  </a:solidFill>
                  <a:cs typeface="Arial" charset="0"/>
                </a:rPr>
                <a:t>5/6</a:t>
              </a:r>
            </a:p>
          </p:txBody>
        </p:sp>
        <p:sp>
          <p:nvSpPr>
            <p:cNvPr id="27" name="TextBox 47"/>
            <p:cNvSpPr txBox="1">
              <a:spLocks noChangeArrowheads="1"/>
            </p:cNvSpPr>
            <p:nvPr userDrawn="1"/>
          </p:nvSpPr>
          <p:spPr bwMode="white">
            <a:xfrm>
              <a:off x="-537022" y="1611194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 smtClean="0">
                  <a:solidFill>
                    <a:srgbClr val="A6A6A6"/>
                  </a:solidFill>
                  <a:cs typeface="Arial" charset="0"/>
                </a:rPr>
                <a:t>1/4</a:t>
              </a:r>
            </a:p>
          </p:txBody>
        </p:sp>
        <p:sp>
          <p:nvSpPr>
            <p:cNvPr id="28" name="TextBox 48"/>
            <p:cNvSpPr txBox="1">
              <a:spLocks noChangeArrowheads="1"/>
            </p:cNvSpPr>
            <p:nvPr userDrawn="1"/>
          </p:nvSpPr>
          <p:spPr bwMode="white">
            <a:xfrm>
              <a:off x="-537022" y="5049466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 smtClean="0">
                  <a:solidFill>
                    <a:srgbClr val="A6A6A6"/>
                  </a:solidFill>
                  <a:cs typeface="Arial" charset="0"/>
                </a:rPr>
                <a:t>3/4</a:t>
              </a:r>
            </a:p>
          </p:txBody>
        </p:sp>
        <p:sp>
          <p:nvSpPr>
            <p:cNvPr id="29" name="TextBox 49"/>
            <p:cNvSpPr txBox="1">
              <a:spLocks noChangeArrowheads="1"/>
            </p:cNvSpPr>
            <p:nvPr userDrawn="1"/>
          </p:nvSpPr>
          <p:spPr bwMode="white">
            <a:xfrm>
              <a:off x="-537022" y="3338267"/>
              <a:ext cx="246918" cy="2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GB" altLang="en-US" sz="800" smtClean="0">
                  <a:solidFill>
                    <a:srgbClr val="A6A6A6"/>
                  </a:solidFill>
                  <a:cs typeface="Arial" charset="0"/>
                </a:rPr>
                <a:t>1/2</a:t>
              </a:r>
            </a:p>
          </p:txBody>
        </p:sp>
      </p:grpSp>
      <p:pic>
        <p:nvPicPr>
          <p:cNvPr id="40" name="Picture 39" descr="Sabroe_byJC_3clr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17281" y="187235"/>
            <a:ext cx="673828" cy="803366"/>
          </a:xfrm>
          <a:prstGeom prst="rect">
            <a:avLst/>
          </a:prstGeom>
        </p:spPr>
      </p:pic>
      <p:sp>
        <p:nvSpPr>
          <p:cNvPr id="41" name="Rectangle 5"/>
          <p:cNvSpPr txBox="1">
            <a:spLocks noChangeArrowheads="1"/>
          </p:cNvSpPr>
          <p:nvPr userDrawn="1"/>
        </p:nvSpPr>
        <p:spPr bwMode="auto">
          <a:xfrm>
            <a:off x="1017448" y="6597134"/>
            <a:ext cx="595256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defRPr sz="1000" noProof="1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600" dirty="0">
                <a:solidFill>
                  <a:srgbClr val="878785"/>
                </a:solidFill>
                <a:cs typeface="Arial" charset="0"/>
              </a:rPr>
              <a:t>© Copyright Johnson Controls, Inc. All rights reserved. </a:t>
            </a:r>
            <a:br>
              <a:rPr lang="en-GB" sz="600" dirty="0">
                <a:solidFill>
                  <a:srgbClr val="878785"/>
                </a:solidFill>
                <a:cs typeface="Arial" charset="0"/>
              </a:rPr>
            </a:br>
            <a:r>
              <a:rPr lang="en-GB" sz="600" dirty="0">
                <a:solidFill>
                  <a:srgbClr val="878785"/>
                </a:solidFill>
                <a:cs typeface="Arial" charset="0"/>
              </a:rPr>
              <a:t>Johnson Controls, Inc. Proprietary and Confidential Information. Any unauthorized use, copying or distribution is strictly prohibited.</a:t>
            </a:r>
          </a:p>
        </p:txBody>
      </p:sp>
    </p:spTree>
    <p:extLst>
      <p:ext uri="{BB962C8B-B14F-4D97-AF65-F5344CB8AC3E}">
        <p14:creationId xmlns:p14="http://schemas.microsoft.com/office/powerpoint/2010/main" val="258597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2667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4638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n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63638" indent="-265113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438275" indent="-274638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703388" indent="-265113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793">
          <p15:clr>
            <a:srgbClr val="F26B43"/>
          </p15:clr>
        </p15:guide>
        <p15:guide id="2" pos="5465">
          <p15:clr>
            <a:srgbClr val="F26B43"/>
          </p15:clr>
        </p15:guide>
        <p15:guide id="3" orient="horz" pos="754">
          <p15:clr>
            <a:srgbClr val="F26B43"/>
          </p15:clr>
        </p15:guide>
        <p15:guide id="4" pos="295">
          <p15:clr>
            <a:srgbClr val="F26B43"/>
          </p15:clr>
        </p15:guide>
        <p15:guide id="5" pos="2880">
          <p15:clr>
            <a:srgbClr val="F26B43"/>
          </p15:clr>
        </p15:guide>
        <p15:guide id="6" pos="2767">
          <p15:clr>
            <a:srgbClr val="F26B43"/>
          </p15:clr>
        </p15:guide>
        <p15:guide id="7" pos="2993">
          <p15:clr>
            <a:srgbClr val="F26B43"/>
          </p15:clr>
        </p15:guide>
        <p15:guide id="8" orient="horz" pos="42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COMP1: </a:t>
            </a:r>
            <a:r>
              <a:rPr lang="da-DK" dirty="0" smtClean="0"/>
              <a:t>Heat balance </a:t>
            </a:r>
            <a:r>
              <a:rPr lang="da-DK" dirty="0" err="1" smtClean="0"/>
              <a:t>compressor</a:t>
            </a:r>
            <a:r>
              <a:rPr lang="da-DK" dirty="0" smtClean="0"/>
              <a:t> – </a:t>
            </a:r>
            <a:r>
              <a:rPr lang="da-DK" dirty="0" err="1" smtClean="0"/>
              <a:t>suction</a:t>
            </a:r>
            <a:r>
              <a:rPr lang="da-DK" dirty="0" smtClean="0"/>
              <a:t> </a:t>
            </a:r>
            <a:r>
              <a:rPr lang="da-DK" dirty="0" err="1" smtClean="0"/>
              <a:t>superheater</a:t>
            </a:r>
            <a:r>
              <a:rPr lang="da-DK" dirty="0" smtClean="0"/>
              <a:t> 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1400" dirty="0" smtClean="0"/>
              <a:t>27.08.2020</a:t>
            </a:r>
            <a:r>
              <a:rPr lang="da-DK" dirty="0" smtClean="0"/>
              <a:t/>
            </a:r>
            <a:br>
              <a:rPr lang="da-DK" dirty="0" smtClean="0"/>
            </a:br>
            <a:endParaRPr lang="da-DK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/>
                </a:solidFill>
              </a:rPr>
              <a:t> COMP1  l  LAT  l </a:t>
            </a:r>
            <a:r>
              <a:rPr lang="en-GB" dirty="0" smtClean="0">
                <a:solidFill>
                  <a:prstClr val="black"/>
                </a:solidFill>
              </a:rPr>
              <a:t>27 </a:t>
            </a:r>
            <a:r>
              <a:rPr lang="en-GB" dirty="0" smtClean="0">
                <a:solidFill>
                  <a:prstClr val="black"/>
                </a:solidFill>
              </a:rPr>
              <a:t>August 2020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3081" y="148658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da-DK" dirty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da-DK" dirty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da-DK" dirty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da-DK" dirty="0">
              <a:solidFill>
                <a:prstClr val="black"/>
              </a:solidFill>
            </a:endParaRPr>
          </a:p>
          <a:p>
            <a:endParaRPr lang="da-DK" dirty="0">
              <a:solidFill>
                <a:prstClr val="black"/>
              </a:solidFill>
            </a:endParaRPr>
          </a:p>
          <a:p>
            <a:endParaRPr lang="da-DK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9" y="1797135"/>
            <a:ext cx="5482954" cy="22816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89" y="4211405"/>
            <a:ext cx="6318140" cy="21194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3081" y="1295165"/>
            <a:ext cx="8731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 smtClean="0">
                <a:latin typeface="Calibri" panose="020F0502020204030204" pitchFamily="34" charset="0"/>
              </a:rPr>
              <a:t>COMP1 issue: is </a:t>
            </a:r>
            <a:r>
              <a:rPr lang="da-DK" sz="1400" b="1" dirty="0" err="1" smtClean="0">
                <a:latin typeface="Calibri" panose="020F0502020204030204" pitchFamily="34" charset="0"/>
              </a:rPr>
              <a:t>condensing</a:t>
            </a:r>
            <a:r>
              <a:rPr lang="da-DK" sz="1400" b="1" dirty="0" smtClean="0">
                <a:latin typeface="Calibri" panose="020F0502020204030204" pitchFamily="34" charset="0"/>
              </a:rPr>
              <a:t> </a:t>
            </a:r>
            <a:r>
              <a:rPr lang="da-DK" sz="1400" b="1" dirty="0" err="1" smtClean="0">
                <a:latin typeface="Calibri" panose="020F0502020204030204" pitchFamily="34" charset="0"/>
              </a:rPr>
              <a:t>capacity</a:t>
            </a:r>
            <a:r>
              <a:rPr lang="da-DK" sz="1400" b="1" dirty="0" smtClean="0">
                <a:latin typeface="Calibri" panose="020F0502020204030204" pitchFamily="34" charset="0"/>
              </a:rPr>
              <a:t> </a:t>
            </a:r>
            <a:r>
              <a:rPr lang="da-DK" sz="1400" b="1" dirty="0" err="1" smtClean="0">
                <a:latin typeface="Calibri" panose="020F0502020204030204" pitchFamily="34" charset="0"/>
              </a:rPr>
              <a:t>correct</a:t>
            </a:r>
            <a:r>
              <a:rPr lang="da-DK" sz="1400" b="1" dirty="0" smtClean="0">
                <a:latin typeface="Calibri" panose="020F0502020204030204" pitchFamily="34" charset="0"/>
              </a:rPr>
              <a:t>?</a:t>
            </a:r>
            <a:endParaRPr lang="da-DK" sz="1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950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COMP1: </a:t>
            </a:r>
            <a:r>
              <a:rPr lang="da-DK" dirty="0" smtClean="0"/>
              <a:t>Heat balance </a:t>
            </a:r>
            <a:r>
              <a:rPr lang="da-DK" dirty="0" err="1" smtClean="0"/>
              <a:t>compressor</a:t>
            </a:r>
            <a:r>
              <a:rPr lang="da-DK" dirty="0" smtClean="0"/>
              <a:t> – </a:t>
            </a:r>
            <a:r>
              <a:rPr lang="da-DK" dirty="0" err="1" smtClean="0"/>
              <a:t>suction</a:t>
            </a:r>
            <a:r>
              <a:rPr lang="da-DK" dirty="0" smtClean="0"/>
              <a:t> </a:t>
            </a:r>
            <a:r>
              <a:rPr lang="da-DK" dirty="0" err="1" smtClean="0"/>
              <a:t>superheater</a:t>
            </a:r>
            <a:r>
              <a:rPr lang="da-DK" dirty="0" smtClean="0"/>
              <a:t> 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1400" dirty="0" smtClean="0"/>
              <a:t>27.08.2020</a:t>
            </a:r>
            <a:r>
              <a:rPr lang="da-DK" dirty="0" smtClean="0"/>
              <a:t/>
            </a:r>
            <a:br>
              <a:rPr lang="da-DK" dirty="0" smtClean="0"/>
            </a:br>
            <a:endParaRPr lang="da-DK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/>
                </a:solidFill>
              </a:rPr>
              <a:t> COMP1  l  LAT  l </a:t>
            </a:r>
            <a:r>
              <a:rPr lang="en-GB" dirty="0" smtClean="0">
                <a:solidFill>
                  <a:prstClr val="black"/>
                </a:solidFill>
              </a:rPr>
              <a:t>27 </a:t>
            </a:r>
            <a:r>
              <a:rPr lang="en-GB" dirty="0" smtClean="0">
                <a:solidFill>
                  <a:prstClr val="black"/>
                </a:solidFill>
              </a:rPr>
              <a:t>August 2020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3081" y="148658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da-DK" dirty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da-DK" dirty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da-DK" dirty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da-DK" dirty="0">
              <a:solidFill>
                <a:prstClr val="black"/>
              </a:solidFill>
            </a:endParaRPr>
          </a:p>
          <a:p>
            <a:endParaRPr lang="da-DK" dirty="0">
              <a:solidFill>
                <a:prstClr val="black"/>
              </a:solidFill>
            </a:endParaRPr>
          </a:p>
          <a:p>
            <a:endParaRPr lang="da-DK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78" y="1302425"/>
            <a:ext cx="6592579" cy="366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951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COMP1: </a:t>
            </a:r>
            <a:r>
              <a:rPr lang="da-DK" dirty="0" smtClean="0"/>
              <a:t>Heat balance </a:t>
            </a:r>
            <a:r>
              <a:rPr lang="da-DK" dirty="0" err="1" smtClean="0"/>
              <a:t>compressor</a:t>
            </a:r>
            <a:r>
              <a:rPr lang="da-DK" dirty="0" smtClean="0"/>
              <a:t> – </a:t>
            </a:r>
            <a:r>
              <a:rPr lang="da-DK" dirty="0" err="1" smtClean="0"/>
              <a:t>suction</a:t>
            </a:r>
            <a:r>
              <a:rPr lang="da-DK" dirty="0" smtClean="0"/>
              <a:t> </a:t>
            </a:r>
            <a:r>
              <a:rPr lang="da-DK" dirty="0" err="1" smtClean="0"/>
              <a:t>superheater</a:t>
            </a:r>
            <a:r>
              <a:rPr lang="da-DK" dirty="0" smtClean="0"/>
              <a:t> 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1400" dirty="0" smtClean="0"/>
              <a:t>27.08.2020</a:t>
            </a:r>
            <a:r>
              <a:rPr lang="da-DK" dirty="0" smtClean="0"/>
              <a:t/>
            </a:r>
            <a:br>
              <a:rPr lang="da-DK" dirty="0" smtClean="0"/>
            </a:br>
            <a:endParaRPr lang="da-DK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/>
                </a:solidFill>
              </a:rPr>
              <a:t> COMP1  l  LAT  l </a:t>
            </a:r>
            <a:r>
              <a:rPr lang="en-GB" dirty="0" smtClean="0">
                <a:solidFill>
                  <a:prstClr val="black"/>
                </a:solidFill>
              </a:rPr>
              <a:t>27 </a:t>
            </a:r>
            <a:r>
              <a:rPr lang="en-GB" dirty="0" smtClean="0">
                <a:solidFill>
                  <a:prstClr val="black"/>
                </a:solidFill>
              </a:rPr>
              <a:t>August 2020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3081" y="148658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da-DK" dirty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da-DK" dirty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da-DK" dirty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da-DK" dirty="0">
              <a:solidFill>
                <a:prstClr val="black"/>
              </a:solidFill>
            </a:endParaRPr>
          </a:p>
          <a:p>
            <a:endParaRPr lang="da-DK" dirty="0">
              <a:solidFill>
                <a:prstClr val="black"/>
              </a:solidFill>
            </a:endParaRPr>
          </a:p>
          <a:p>
            <a:endParaRPr lang="da-DK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19" y="1343281"/>
            <a:ext cx="5962228" cy="33106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57985" y="1343281"/>
            <a:ext cx="43058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smtClean="0">
                <a:latin typeface="Calibri" panose="020F0502020204030204" pitchFamily="34" charset="0"/>
              </a:rPr>
              <a:t>COMP1 (tb0285/06.05.88):</a:t>
            </a:r>
            <a:endParaRPr lang="da-DK" b="1" dirty="0" smtClean="0">
              <a:latin typeface="Calibri" panose="020F0502020204030204" pitchFamily="34" charset="0"/>
            </a:endParaRPr>
          </a:p>
          <a:p>
            <a:endParaRPr lang="da-DK" dirty="0">
              <a:latin typeface="Calibri" panose="020F0502020204030204" pitchFamily="34" charset="0"/>
            </a:endParaRPr>
          </a:p>
          <a:p>
            <a:r>
              <a:rPr lang="da-DK" dirty="0" err="1" smtClean="0">
                <a:latin typeface="Calibri" panose="020F0502020204030204" pitchFamily="34" charset="0"/>
              </a:rPr>
              <a:t>Qe</a:t>
            </a:r>
            <a:r>
              <a:rPr lang="da-DK" dirty="0" smtClean="0">
                <a:latin typeface="Calibri" panose="020F0502020204030204" pitchFamily="34" charset="0"/>
              </a:rPr>
              <a:t> = (H1_hx – H4) x g = 859 kW</a:t>
            </a:r>
          </a:p>
          <a:p>
            <a:r>
              <a:rPr lang="da-DK" dirty="0" smtClean="0">
                <a:latin typeface="Calibri" panose="020F0502020204030204" pitchFamily="34" charset="0"/>
              </a:rPr>
              <a:t>W = (H2 – H1) x g = 170 kW</a:t>
            </a:r>
          </a:p>
          <a:p>
            <a:r>
              <a:rPr lang="da-DK" dirty="0" err="1" smtClean="0">
                <a:latin typeface="Calibri" panose="020F0502020204030204" pitchFamily="34" charset="0"/>
              </a:rPr>
              <a:t>Qc</a:t>
            </a:r>
            <a:r>
              <a:rPr lang="da-DK" dirty="0" smtClean="0">
                <a:latin typeface="Calibri" panose="020F0502020204030204" pitchFamily="34" charset="0"/>
              </a:rPr>
              <a:t> = (H3_hx – H2) x g = 1088 kW - </a:t>
            </a:r>
            <a:r>
              <a:rPr lang="da-DK" dirty="0" smtClean="0">
                <a:solidFill>
                  <a:srgbClr val="FF0000"/>
                </a:solidFill>
                <a:latin typeface="Calibri" panose="020F0502020204030204" pitchFamily="34" charset="0"/>
              </a:rPr>
              <a:t>NO</a:t>
            </a:r>
          </a:p>
          <a:p>
            <a:endParaRPr lang="da-DK" dirty="0">
              <a:latin typeface="Calibri" panose="020F0502020204030204" pitchFamily="34" charset="0"/>
            </a:endParaRPr>
          </a:p>
          <a:p>
            <a:endParaRPr lang="da-DK" dirty="0" smtClean="0">
              <a:latin typeface="Calibri" panose="020F0502020204030204" pitchFamily="34" charset="0"/>
            </a:endParaRPr>
          </a:p>
          <a:p>
            <a:r>
              <a:rPr lang="da-DK" b="1" dirty="0" err="1" smtClean="0">
                <a:latin typeface="Calibri" panose="020F0502020204030204" pitchFamily="34" charset="0"/>
              </a:rPr>
              <a:t>Correct</a:t>
            </a:r>
            <a:r>
              <a:rPr lang="da-DK" b="1" dirty="0" smtClean="0">
                <a:latin typeface="Calibri" panose="020F0502020204030204" pitchFamily="34" charset="0"/>
              </a:rPr>
              <a:t> </a:t>
            </a:r>
            <a:r>
              <a:rPr lang="da-DK" b="1" dirty="0" err="1" smtClean="0">
                <a:latin typeface="Calibri" panose="020F0502020204030204" pitchFamily="34" charset="0"/>
              </a:rPr>
              <a:t>Qc</a:t>
            </a:r>
            <a:r>
              <a:rPr lang="da-DK" b="1" dirty="0" smtClean="0">
                <a:latin typeface="Calibri" panose="020F0502020204030204" pitchFamily="34" charset="0"/>
              </a:rPr>
              <a:t>:</a:t>
            </a:r>
            <a:endParaRPr lang="da-DK" b="1" dirty="0">
              <a:latin typeface="Calibri" panose="020F0502020204030204" pitchFamily="34" charset="0"/>
            </a:endParaRPr>
          </a:p>
          <a:p>
            <a:endParaRPr lang="da-DK" dirty="0" smtClean="0">
              <a:latin typeface="Calibri" panose="020F0502020204030204" pitchFamily="34" charset="0"/>
            </a:endParaRPr>
          </a:p>
          <a:p>
            <a:r>
              <a:rPr lang="da-DK" dirty="0" err="1" smtClean="0">
                <a:latin typeface="Calibri" panose="020F0502020204030204" pitchFamily="34" charset="0"/>
              </a:rPr>
              <a:t>Qc</a:t>
            </a:r>
            <a:r>
              <a:rPr lang="da-DK" dirty="0" smtClean="0">
                <a:latin typeface="Calibri" panose="020F0502020204030204" pitchFamily="34" charset="0"/>
              </a:rPr>
              <a:t> </a:t>
            </a:r>
            <a:r>
              <a:rPr lang="da-DK" dirty="0">
                <a:latin typeface="Calibri" panose="020F0502020204030204" pitchFamily="34" charset="0"/>
              </a:rPr>
              <a:t>= (</a:t>
            </a:r>
            <a:r>
              <a:rPr lang="da-DK" dirty="0" smtClean="0">
                <a:latin typeface="Calibri" panose="020F0502020204030204" pitchFamily="34" charset="0"/>
              </a:rPr>
              <a:t>H3 </a:t>
            </a:r>
            <a:r>
              <a:rPr lang="da-DK" dirty="0">
                <a:latin typeface="Calibri" panose="020F0502020204030204" pitchFamily="34" charset="0"/>
              </a:rPr>
              <a:t>– </a:t>
            </a:r>
            <a:r>
              <a:rPr lang="da-DK" dirty="0" smtClean="0">
                <a:latin typeface="Calibri" panose="020F0502020204030204" pitchFamily="34" charset="0"/>
              </a:rPr>
              <a:t>H2) </a:t>
            </a:r>
            <a:r>
              <a:rPr lang="da-DK" dirty="0">
                <a:latin typeface="Calibri" panose="020F0502020204030204" pitchFamily="34" charset="0"/>
              </a:rPr>
              <a:t>x g = </a:t>
            </a:r>
            <a:r>
              <a:rPr lang="da-DK" dirty="0" smtClean="0">
                <a:latin typeface="Calibri" panose="020F0502020204030204" pitchFamily="34" charset="0"/>
              </a:rPr>
              <a:t>1022 </a:t>
            </a:r>
            <a:r>
              <a:rPr lang="da-DK" dirty="0">
                <a:latin typeface="Calibri" panose="020F0502020204030204" pitchFamily="34" charset="0"/>
              </a:rPr>
              <a:t>kW</a:t>
            </a:r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47677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CI Master template 1.0">
  <a:themeElements>
    <a:clrScheme name="GWS Blue">
      <a:dk1>
        <a:sysClr val="windowText" lastClr="000000"/>
      </a:dk1>
      <a:lt1>
        <a:sysClr val="window" lastClr="FFFFFF"/>
      </a:lt1>
      <a:dk2>
        <a:srgbClr val="08338F"/>
      </a:dk2>
      <a:lt2>
        <a:srgbClr val="878785"/>
      </a:lt2>
      <a:accent1>
        <a:srgbClr val="7DBA00"/>
      </a:accent1>
      <a:accent2>
        <a:srgbClr val="00B8E0"/>
      </a:accent2>
      <a:accent3>
        <a:srgbClr val="85248F"/>
      </a:accent3>
      <a:accent4>
        <a:srgbClr val="A8034F"/>
      </a:accent4>
      <a:accent5>
        <a:srgbClr val="DE3B21"/>
      </a:accent5>
      <a:accent6>
        <a:srgbClr val="00C4B5"/>
      </a:accent6>
      <a:hlink>
        <a:srgbClr val="08338F"/>
      </a:hlink>
      <a:folHlink>
        <a:srgbClr val="800080"/>
      </a:folHlink>
    </a:clrScheme>
    <a:fontScheme name="JCI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_Template_2.4.potx" id="{8B344A84-ADE3-4666-A3ED-94A8746124D1}" vid="{B311639D-3CAC-42AB-B903-D8CC538E17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113</Words>
  <Application>Microsoft Office PowerPoint</Application>
  <PresentationFormat>Widescreen</PresentationFormat>
  <Paragraphs>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</vt:lpstr>
      <vt:lpstr>JCI Master template 1.0</vt:lpstr>
      <vt:lpstr>COMP1: Heat balance compressor – suction superheater  27.08.2020 </vt:lpstr>
      <vt:lpstr>COMP1: Heat balance compressor – suction superheater  27.08.2020 </vt:lpstr>
      <vt:lpstr>COMP1: Heat balance compressor – suction superheater  27.08.2020 </vt:lpstr>
    </vt:vector>
  </TitlesOfParts>
  <Company>Johnson Controls,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COMP2: Template Status 04.10.2017</dc:title>
  <dc:creator>Lane Hjelme</dc:creator>
  <cp:lastModifiedBy>Lane Hjelme</cp:lastModifiedBy>
  <cp:revision>60</cp:revision>
  <cp:lastPrinted>2017-11-01T11:44:13Z</cp:lastPrinted>
  <dcterms:created xsi:type="dcterms:W3CDTF">2017-11-01T08:31:01Z</dcterms:created>
  <dcterms:modified xsi:type="dcterms:W3CDTF">2020-08-27T08:04:48Z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e01c0c-f9b3-4dc4-af0b-a82110cc37cd_Enabled">
    <vt:lpwstr>True</vt:lpwstr>
  </property>
  <property fmtid="{D5CDD505-2E9C-101B-9397-08002B2CF9AE}" pid="3" name="MSIP_Label_6be01c0c-f9b3-4dc4-af0b-a82110cc37cd_SiteId">
    <vt:lpwstr>a1f1e214-7ded-45b6-81a1-9e8ae3459641</vt:lpwstr>
  </property>
  <property fmtid="{D5CDD505-2E9C-101B-9397-08002B2CF9AE}" pid="4" name="MSIP_Label_6be01c0c-f9b3-4dc4-af0b-a82110cc37cd_Ref">
    <vt:lpwstr>https://api.informationprotection.azure.com/api/a1f1e214-7ded-45b6-81a1-9e8ae3459641</vt:lpwstr>
  </property>
  <property fmtid="{D5CDD505-2E9C-101B-9397-08002B2CF9AE}" pid="5" name="MSIP_Label_6be01c0c-f9b3-4dc4-af0b-a82110cc37cd_SetBy">
    <vt:lpwstr>chjelml@jci.com</vt:lpwstr>
  </property>
  <property fmtid="{D5CDD505-2E9C-101B-9397-08002B2CF9AE}" pid="6" name="MSIP_Label_6be01c0c-f9b3-4dc4-af0b-a82110cc37cd_SetDate">
    <vt:lpwstr>2017-11-01T09:33:09.3052916+01:00</vt:lpwstr>
  </property>
  <property fmtid="{D5CDD505-2E9C-101B-9397-08002B2CF9AE}" pid="7" name="MSIP_Label_6be01c0c-f9b3-4dc4-af0b-a82110cc37cd_Name">
    <vt:lpwstr>Internal </vt:lpwstr>
  </property>
  <property fmtid="{D5CDD505-2E9C-101B-9397-08002B2CF9AE}" pid="8" name="MSIP_Label_6be01c0c-f9b3-4dc4-af0b-a82110cc37cd_Application">
    <vt:lpwstr>Microsoft Azure Information Protection</vt:lpwstr>
  </property>
  <property fmtid="{D5CDD505-2E9C-101B-9397-08002B2CF9AE}" pid="9" name="MSIP_Label_6be01c0c-f9b3-4dc4-af0b-a82110cc37cd_Extended_MSFT_Method">
    <vt:lpwstr>Automatic</vt:lpwstr>
  </property>
  <property fmtid="{D5CDD505-2E9C-101B-9397-08002B2CF9AE}" pid="10" name="Information Classification">
    <vt:lpwstr>Internal </vt:lpwstr>
  </property>
</Properties>
</file>